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50" r:id="rId2"/>
    <p:sldId id="747" r:id="rId3"/>
    <p:sldId id="748" r:id="rId4"/>
    <p:sldId id="749" r:id="rId5"/>
    <p:sldId id="750" r:id="rId6"/>
    <p:sldId id="751" r:id="rId7"/>
    <p:sldId id="752" r:id="rId8"/>
    <p:sldId id="753" r:id="rId9"/>
    <p:sldId id="60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70" autoAdjust="0"/>
    <p:restoredTop sz="92271" autoAdjust="0"/>
  </p:normalViewPr>
  <p:slideViewPr>
    <p:cSldViewPr snapToGrid="0" snapToObjects="1">
      <p:cViewPr varScale="1">
        <p:scale>
          <a:sx n="162" d="100"/>
          <a:sy n="162" d="100"/>
        </p:scale>
        <p:origin x="200" y="1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10/4/20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10/4/20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everyone</a:t>
            </a:r>
          </a:p>
          <a:p>
            <a:endParaRPr lang="en-US" dirty="0"/>
          </a:p>
          <a:p>
            <a:r>
              <a:rPr lang="en-US" dirty="0"/>
              <a:t>Today we are looking into control flow in C++.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10/4/20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10/4/20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10/4/20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10/4/20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10/4/20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10/4/20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10/4/20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10/4/20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tsung-wei-huang/cs1410-4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32" y="569799"/>
            <a:ext cx="7980533" cy="2221397"/>
          </a:xfrm>
        </p:spPr>
        <p:txBody>
          <a:bodyPr/>
          <a:lstStyle/>
          <a:p>
            <a:r>
              <a:rPr lang="en-US" sz="4800" dirty="0"/>
              <a:t>Lecture 13: Array and Vector – Part III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F20315-DE39-3449-AB66-64DCADCD28A4}"/>
              </a:ext>
            </a:extLst>
          </p:cNvPr>
          <p:cNvSpPr txBox="1"/>
          <p:nvPr/>
        </p:nvSpPr>
        <p:spPr>
          <a:xfrm>
            <a:off x="581732" y="2209701"/>
            <a:ext cx="7833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 page: </a:t>
            </a:r>
            <a:r>
              <a:rPr lang="en-US" sz="2400" dirty="0">
                <a:hlinkClick r:id="rId4"/>
              </a:rPr>
              <a:t>https://github.com/tsung-wei-huang/cs1410-40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A29B93-0740-FC4C-91E5-B91D2857A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AC6107-E42D-3E40-A8E3-C623E4D0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7E187-BB79-9B41-ADAC-EF3FB654D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/>
              <a:t>The</a:t>
            </a:r>
            <a:r>
              <a:rPr lang="zh-TW" altLang="en-US" sz="2400" dirty="0"/>
              <a:t> </a:t>
            </a:r>
            <a:r>
              <a:rPr lang="en-US" altLang="zh-TW" sz="2400" dirty="0"/>
              <a:t>string in C/C++ is a series of characters that are treated as a single unit</a:t>
            </a:r>
          </a:p>
          <a:p>
            <a:pPr lvl="1">
              <a:lnSpc>
                <a:spcPct val="95000"/>
              </a:lnSpc>
              <a:spcBef>
                <a:spcPts val="300"/>
              </a:spcBef>
            </a:pPr>
            <a:r>
              <a:rPr lang="en-US" altLang="zh-TW" sz="2000" dirty="0"/>
              <a:t>Written in double quotes, ex: “Hello”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/>
              <a:t>In C, strings are arrays of characters that end with </a:t>
            </a:r>
            <a:r>
              <a:rPr lang="en-US" altLang="zh-TW" sz="2400" dirty="0">
                <a:solidFill>
                  <a:srgbClr val="0000FF"/>
                </a:solidFill>
              </a:rPr>
              <a:t>an extra character '\0‘</a:t>
            </a:r>
            <a:r>
              <a:rPr lang="en-US" altLang="zh-TW" sz="2400" dirty="0"/>
              <a:t> (NULL, ASCII code=0)</a:t>
            </a:r>
          </a:p>
          <a:p>
            <a:pPr lvl="1">
              <a:lnSpc>
                <a:spcPct val="95000"/>
              </a:lnSpc>
              <a:spcBef>
                <a:spcPts val="300"/>
              </a:spcBef>
            </a:pPr>
            <a:r>
              <a:rPr lang="en-US" altLang="zh-TW" sz="2000" dirty="0"/>
              <a:t>Ex: ‘H’, ‘e’, ‘l’, ‘l’, ‘o’, ‘\0’ (6 elements)</a:t>
            </a:r>
          </a:p>
          <a:p>
            <a:pPr lvl="1">
              <a:lnSpc>
                <a:spcPct val="95000"/>
              </a:lnSpc>
              <a:spcBef>
                <a:spcPts val="300"/>
              </a:spcBef>
            </a:pPr>
            <a:r>
              <a:rPr lang="en-US" altLang="zh-TW" sz="2000" dirty="0"/>
              <a:t>Not convenient to deal with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/>
              <a:t>C++ standard library class </a:t>
            </a:r>
            <a:r>
              <a:rPr lang="en-US" altLang="zh-TW" sz="2400" dirty="0">
                <a:solidFill>
                  <a:srgbClr val="0000FF"/>
                </a:solidFill>
                <a:latin typeface="Lucida Console" panose="020B0609040504020204" pitchFamily="49" charset="0"/>
              </a:rPr>
              <a:t>string</a:t>
            </a:r>
            <a:r>
              <a:rPr lang="en-US" altLang="zh-TW" sz="2400" dirty="0"/>
              <a:t> provides more powerful capabilities</a:t>
            </a:r>
          </a:p>
          <a:p>
            <a:pPr marL="0" indent="0">
              <a:lnSpc>
                <a:spcPct val="95000"/>
              </a:lnSpc>
              <a:spcBef>
                <a:spcPts val="600"/>
              </a:spcBef>
              <a:buNone/>
            </a:pP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3862409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3A2D50-B791-7C49-A2DC-093EB185F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B57589-21B5-7649-97CB-AE3BCF333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</a:t>
            </a:r>
          </a:p>
        </p:txBody>
      </p:sp>
      <p:pic>
        <p:nvPicPr>
          <p:cNvPr id="5" name="Picture 1" descr="cpphtp7LOV_06slides_Page_77.png">
            <a:extLst>
              <a:ext uri="{FF2B5EF4-FFF2-40B4-BE49-F238E27FC236}">
                <a16:creationId xmlns:a16="http://schemas.microsoft.com/office/drawing/2014/main" id="{EA422BA9-02A7-394B-B90E-976381AC3C30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2838"/>
          <a:stretch/>
        </p:blipFill>
        <p:spPr bwMode="auto">
          <a:xfrm>
            <a:off x="683568" y="1470148"/>
            <a:ext cx="7488832" cy="4568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E102309-72F0-BC47-849E-B6E72FEE5B1D}"/>
              </a:ext>
            </a:extLst>
          </p:cNvPr>
          <p:cNvSpPr/>
          <p:nvPr/>
        </p:nvSpPr>
        <p:spPr>
          <a:xfrm>
            <a:off x="1537138" y="1584434"/>
            <a:ext cx="2388476" cy="197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770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CF200D-383A-FD4D-8D1A-756443FB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AF1DE4-ED1C-554A-AF50-2E5CC1A4B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</a:t>
            </a:r>
          </a:p>
        </p:txBody>
      </p:sp>
      <p:pic>
        <p:nvPicPr>
          <p:cNvPr id="5" name="Picture 1" descr="cpphtp7LOV_06slides_Page_78.png">
            <a:extLst>
              <a:ext uri="{FF2B5EF4-FFF2-40B4-BE49-F238E27FC236}">
                <a16:creationId xmlns:a16="http://schemas.microsoft.com/office/drawing/2014/main" id="{D06FDCBA-5503-B049-AD9B-BA7EA3257112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2256"/>
          <a:stretch/>
        </p:blipFill>
        <p:spPr bwMode="auto">
          <a:xfrm>
            <a:off x="755576" y="1528858"/>
            <a:ext cx="7237737" cy="4446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4034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7DFFB8-8C0F-294B-9B1A-533745496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531CF7-DC0C-9C4C-B891-E036B37B3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</a:t>
            </a:r>
          </a:p>
        </p:txBody>
      </p:sp>
      <p:pic>
        <p:nvPicPr>
          <p:cNvPr id="5" name="Picture 1" descr="cpphtp7LOV_06slides_Page_79.png">
            <a:extLst>
              <a:ext uri="{FF2B5EF4-FFF2-40B4-BE49-F238E27FC236}">
                <a16:creationId xmlns:a16="http://schemas.microsoft.com/office/drawing/2014/main" id="{E153055F-952B-BD45-ABC2-387AAD397F10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2491"/>
          <a:stretch/>
        </p:blipFill>
        <p:spPr bwMode="auto">
          <a:xfrm>
            <a:off x="683568" y="1482704"/>
            <a:ext cx="7308304" cy="447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328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29D2DF-5F54-9E48-AA94-9CC8D0F9F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56B402-B933-944D-90F1-A89A02A5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</a:t>
            </a:r>
          </a:p>
        </p:txBody>
      </p:sp>
      <p:pic>
        <p:nvPicPr>
          <p:cNvPr id="5" name="Picture 1" descr="cpphtp7LOV_06slides_Page_80.png">
            <a:extLst>
              <a:ext uri="{FF2B5EF4-FFF2-40B4-BE49-F238E27FC236}">
                <a16:creationId xmlns:a16="http://schemas.microsoft.com/office/drawing/2014/main" id="{23593EFA-37E7-4B45-B8E0-9FF428C7B880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8019"/>
          <a:stretch/>
        </p:blipFill>
        <p:spPr bwMode="auto">
          <a:xfrm>
            <a:off x="395536" y="1417638"/>
            <a:ext cx="8136904" cy="4644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8041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D8EAC4-AE33-134B-A9AB-4CFD5F4C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3E6118-7EE3-6541-9B60-7F3BF0483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</a:t>
            </a:r>
          </a:p>
        </p:txBody>
      </p:sp>
      <p:pic>
        <p:nvPicPr>
          <p:cNvPr id="5" name="Picture 1" descr="cpphtp7LOV_06slides_Page_81.png">
            <a:extLst>
              <a:ext uri="{FF2B5EF4-FFF2-40B4-BE49-F238E27FC236}">
                <a16:creationId xmlns:a16="http://schemas.microsoft.com/office/drawing/2014/main" id="{2AD961B2-CD94-624E-A90C-19DF2DA15985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0312"/>
          <a:stretch/>
        </p:blipFill>
        <p:spPr bwMode="auto">
          <a:xfrm>
            <a:off x="827584" y="1628800"/>
            <a:ext cx="7071196" cy="44488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0655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D690F6-7E2D-2140-8DFB-F50667088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3B1E30-F870-844F-AA7F-BEA7759E4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Count Frequency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D2DFD6-2E6D-B64F-8A0B-13DF648FE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string s, count the frequency of alphabets</a:t>
            </a:r>
          </a:p>
          <a:p>
            <a:r>
              <a:rPr lang="en-US" dirty="0"/>
              <a:t>Example: </a:t>
            </a:r>
            <a:r>
              <a:rPr lang="en-US" dirty="0" err="1"/>
              <a:t>afeqfasc</a:t>
            </a:r>
            <a:endParaRPr lang="en-US" dirty="0"/>
          </a:p>
          <a:p>
            <a:r>
              <a:rPr lang="en-US" dirty="0"/>
              <a:t>Output:</a:t>
            </a:r>
          </a:p>
          <a:p>
            <a:pPr marL="365760" lvl="1" indent="0">
              <a:buNone/>
            </a:pPr>
            <a:r>
              <a:rPr lang="en-US" dirty="0"/>
              <a:t>a: 1</a:t>
            </a:r>
          </a:p>
          <a:p>
            <a:pPr marL="365760" lvl="1" indent="0">
              <a:buNone/>
            </a:pPr>
            <a:r>
              <a:rPr lang="en-US" dirty="0"/>
              <a:t>b: 0</a:t>
            </a:r>
          </a:p>
          <a:p>
            <a:pPr marL="365760" lvl="1" indent="0">
              <a:buNone/>
            </a:pPr>
            <a:r>
              <a:rPr lang="en-US" dirty="0"/>
              <a:t>c: 1</a:t>
            </a:r>
          </a:p>
          <a:p>
            <a:pPr marL="365760" lvl="1" indent="0">
              <a:buNone/>
            </a:pPr>
            <a:r>
              <a:rPr lang="en-US" dirty="0"/>
              <a:t>…</a:t>
            </a:r>
          </a:p>
          <a:p>
            <a:pPr marL="365760" lvl="1" indent="0">
              <a:buNone/>
            </a:pPr>
            <a:r>
              <a:rPr lang="en-US" dirty="0"/>
              <a:t>f: 2</a:t>
            </a:r>
          </a:p>
          <a:p>
            <a:pPr marL="365760" lvl="1" indent="0">
              <a:buNone/>
            </a:pPr>
            <a:r>
              <a:rPr lang="en-US" dirty="0"/>
              <a:t>…</a:t>
            </a:r>
          </a:p>
          <a:p>
            <a:pPr marL="365760" lvl="1" indent="0">
              <a:buNone/>
            </a:pPr>
            <a:r>
              <a:rPr lang="en-US" dirty="0"/>
              <a:t>s: 1</a:t>
            </a:r>
          </a:p>
        </p:txBody>
      </p:sp>
    </p:spTree>
    <p:extLst>
      <p:ext uri="{BB962C8B-B14F-4D97-AF65-F5344CB8AC3E}">
        <p14:creationId xmlns:p14="http://schemas.microsoft.com/office/powerpoint/2010/main" val="1605887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39EA0D-391C-F344-B81E-77CB6316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5FFA3B-8509-7A4F-B59B-CC42D844C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9BC10-4403-2D4E-845D-A0CC3ADEE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altLang="zh-TW" dirty="0"/>
              <a:t>Array</a:t>
            </a:r>
          </a:p>
          <a:p>
            <a:pPr algn="just"/>
            <a:r>
              <a:rPr lang="en-US" altLang="zh-TW" dirty="0"/>
              <a:t>Vector</a:t>
            </a:r>
          </a:p>
          <a:p>
            <a:pPr algn="just"/>
            <a:r>
              <a:rPr lang="en-US" altLang="zh-TW" dirty="0"/>
              <a:t>String</a:t>
            </a:r>
          </a:p>
          <a:p>
            <a:pPr lvl="1" algn="just"/>
            <a:r>
              <a:rPr lang="en-US" altLang="zh-TW" dirty="0"/>
              <a:t>One of the most commonly used data structures</a:t>
            </a:r>
          </a:p>
          <a:p>
            <a:pPr lvl="1" algn="just"/>
            <a:r>
              <a:rPr lang="en-US" altLang="zh-TW" dirty="0"/>
              <a:t>Can represent “human-readable data”</a:t>
            </a:r>
          </a:p>
          <a:p>
            <a:pPr algn="just"/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599588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4195</TotalTime>
  <Words>215</Words>
  <Application>Microsoft Macintosh PowerPoint</Application>
  <PresentationFormat>On-screen Show (4:3)</PresentationFormat>
  <Paragraphs>47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San serif</vt:lpstr>
      <vt:lpstr>San serif</vt:lpstr>
      <vt:lpstr>Sen sarif</vt:lpstr>
      <vt:lpstr>Arial</vt:lpstr>
      <vt:lpstr>Calibri</vt:lpstr>
      <vt:lpstr>Lucida Console</vt:lpstr>
      <vt:lpstr>Wingdings</vt:lpstr>
      <vt:lpstr>Office Theme</vt:lpstr>
      <vt:lpstr>Lecture 13: Array and Vector – Part III</vt:lpstr>
      <vt:lpstr>String</vt:lpstr>
      <vt:lpstr>String</vt:lpstr>
      <vt:lpstr>String</vt:lpstr>
      <vt:lpstr>String</vt:lpstr>
      <vt:lpstr>String</vt:lpstr>
      <vt:lpstr>String</vt:lpstr>
      <vt:lpstr>Example: Count Frequency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Huang, Tsung-Wei</cp:lastModifiedBy>
  <cp:revision>582</cp:revision>
  <dcterms:created xsi:type="dcterms:W3CDTF">2020-01-09T06:22:26Z</dcterms:created>
  <dcterms:modified xsi:type="dcterms:W3CDTF">2020-10-04T16:53:53Z</dcterms:modified>
</cp:coreProperties>
</file>